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256" r:id="rId5"/>
    <p:sldId id="257" r:id="rId6"/>
    <p:sldId id="259" r:id="rId7"/>
    <p:sldId id="260" r:id="rId8"/>
    <p:sldId id="261" r:id="rId9"/>
    <p:sldId id="262" r:id="rId10"/>
    <p:sldId id="263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 rtl="0"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788" autoAdjust="0"/>
    <p:restoredTop sz="94660"/>
  </p:normalViewPr>
  <p:slideViewPr>
    <p:cSldViewPr snapToGrid="0">
      <p:cViewPr>
        <p:scale>
          <a:sx n="115" d="100"/>
          <a:sy n="115" d="100"/>
        </p:scale>
        <p:origin x="-12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357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1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1F3F5E3-CEB6-44DF-B995-2FDFDFE9C11A}" type="datetime1">
              <a:rPr lang="ru-RU" noProof="1" smtClean="0"/>
              <a:t>31.10.2022</a:t>
            </a:fld>
            <a:endParaRPr lang="ru-RU" noProof="1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1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F2C8D43-8168-48C8-91A7-63EACBACA74B}" type="slidenum">
              <a:rPr lang="ru-RU" noProof="1" dirty="0" smtClean="0"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35310998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1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3195258-86C4-401A-8E94-ADE157854278}" type="datetime1">
              <a:rPr lang="ru-RU" noProof="1" smtClean="0"/>
              <a:t>31.10.2022</a:t>
            </a:fld>
            <a:endParaRPr lang="ru-RU" noProof="1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1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1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603C52C-5E29-41AF-BAA3-8217E886DA08}" type="slidenum">
              <a:rPr lang="ru-RU" noProof="1" dirty="0" smtClean="0"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19619617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603C52C-5E29-41AF-BAA3-8217E886DA08}" type="slidenum">
              <a:rPr lang="ru-RU" noProof="1" dirty="0" smtClean="0"/>
              <a:t>1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24787365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603C52C-5E29-41AF-BAA3-8217E886DA08}" type="slidenum">
              <a:rPr lang="ru-RU" noProof="1" smtClean="0"/>
              <a:t>10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17398373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603C52C-5E29-41AF-BAA3-8217E886DA08}" type="slidenum">
              <a:rPr lang="ru-RU" noProof="1" smtClean="0"/>
              <a:t>11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8752930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603C52C-5E29-41AF-BAA3-8217E886DA08}" type="slidenum">
              <a:rPr lang="ru-RU" noProof="1" smtClean="0"/>
              <a:t>12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2328556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603C52C-5E29-41AF-BAA3-8217E886DA08}" type="slidenum">
              <a:rPr lang="ru-RU" noProof="1" smtClean="0"/>
              <a:t>13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5245527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603C52C-5E29-41AF-BAA3-8217E886DA08}" type="slidenum">
              <a:rPr lang="ru-RU" noProof="1" smtClean="0"/>
              <a:t>14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31429805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603C52C-5E29-41AF-BAA3-8217E886DA08}" type="slidenum">
              <a:rPr lang="ru-RU" noProof="1" smtClean="0"/>
              <a:t>15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25546506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603C52C-5E29-41AF-BAA3-8217E886DA08}" type="slidenum">
              <a:rPr lang="ru-RU" noProof="1" smtClean="0"/>
              <a:t>16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16124471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603C52C-5E29-41AF-BAA3-8217E886DA08}" type="slidenum">
              <a:rPr lang="ru-RU" noProof="1" smtClean="0"/>
              <a:t>17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14074178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603C52C-5E29-41AF-BAA3-8217E886DA08}" type="slidenum">
              <a:rPr lang="ru-RU" noProof="1" smtClean="0"/>
              <a:t>18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23245694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603C52C-5E29-41AF-BAA3-8217E886DA08}" type="slidenum">
              <a:rPr lang="ru-RU" noProof="1" smtClean="0"/>
              <a:t>19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663942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603C52C-5E29-41AF-BAA3-8217E886DA08}" type="slidenum">
              <a:rPr lang="ru-RU" noProof="1" smtClean="0"/>
              <a:t>2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8439668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603C52C-5E29-41AF-BAA3-8217E886DA08}" type="slidenum">
              <a:rPr lang="ru-RU" noProof="1" smtClean="0"/>
              <a:t>20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752080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603C52C-5E29-41AF-BAA3-8217E886DA08}" type="slidenum">
              <a:rPr lang="ru-RU" noProof="1" smtClean="0"/>
              <a:t>3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17957106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603C52C-5E29-41AF-BAA3-8217E886DA08}" type="slidenum">
              <a:rPr lang="ru-RU" noProof="1" smtClean="0"/>
              <a:t>4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24155388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603C52C-5E29-41AF-BAA3-8217E886DA08}" type="slidenum">
              <a:rPr lang="ru-RU" noProof="1" smtClean="0"/>
              <a:t>5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7174045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603C52C-5E29-41AF-BAA3-8217E886DA08}" type="slidenum">
              <a:rPr lang="ru-RU" noProof="1" smtClean="0"/>
              <a:t>6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8108794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603C52C-5E29-41AF-BAA3-8217E886DA08}" type="slidenum">
              <a:rPr lang="ru-RU" noProof="1" smtClean="0"/>
              <a:t>7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25922528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603C52C-5E29-41AF-BAA3-8217E886DA08}" type="slidenum">
              <a:rPr lang="ru-RU" noProof="1" smtClean="0"/>
              <a:t>8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17020019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603C52C-5E29-41AF-BAA3-8217E886DA08}" type="slidenum">
              <a:rPr lang="ru-RU" noProof="1" smtClean="0"/>
              <a:t>9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311430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rtlCol="0" anchor="b">
            <a:normAutofit/>
          </a:bodyPr>
          <a:lstStyle>
            <a:lvl1pPr algn="l">
              <a:defRPr sz="6000"/>
            </a:lvl1pPr>
          </a:lstStyle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 rtlCol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1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 rtlCol="0"/>
          <a:lstStyle/>
          <a:p>
            <a:pPr rtl="0"/>
            <a:fld id="{7F5D3971-613F-407D-8A46-F6C0EB422763}" type="datetime1">
              <a:rPr lang="ru-RU" noProof="1" dirty="0" smtClean="0"/>
              <a:t>31.10.2022</a:t>
            </a:fld>
            <a:endParaRPr lang="ru-RU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ru-RU" noProof="1" dirty="0" smtClean="0"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ый 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rtlCol="0" anchor="b"/>
          <a:lstStyle>
            <a:lvl1pPr algn="l">
              <a:defRPr sz="3200"/>
            </a:lvl1pPr>
          </a:lstStyle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Рисунок 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681727" y="941439"/>
            <a:ext cx="10821840" cy="3478161"/>
          </a:xfrm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1"/>
              <a:t>Щелкните значок, чтобы добавить изображение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685800" y="5516715"/>
            <a:ext cx="10820400" cy="701969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CD394A4-8215-4421-B0F2-767F11A3BCF6}" type="datetime1">
              <a:rPr lang="ru-RU" noProof="1" smtClean="0"/>
              <a:t>31.10.2022</a:t>
            </a:fld>
            <a:endParaRPr lang="ru-RU" noProof="1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1" dirty="0" smtClean="0"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rtlCol="0" anchor="ctr"/>
          <a:lstStyle>
            <a:lvl1pPr algn="l">
              <a:defRPr sz="3200"/>
            </a:lvl1pPr>
          </a:lstStyle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1024467" y="3649133"/>
            <a:ext cx="10130516" cy="999067"/>
          </a:xfrm>
        </p:spPr>
        <p:txBody>
          <a:bodyPr rtlCol="0"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fld id="{D2E01DA1-D780-478C-A1E6-DB7162850904}" type="datetime1">
              <a:rPr lang="ru-RU" noProof="1" smtClean="0"/>
              <a:t>31.10.2022</a:t>
            </a:fld>
            <a:endParaRPr lang="ru-RU" noProof="1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ru-RU" noProof="1" dirty="0" smtClean="0"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 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rtlCol="0" anchor="ctr"/>
          <a:lstStyle>
            <a:lvl1pPr algn="l">
              <a:defRPr sz="3200"/>
            </a:lvl1pPr>
          </a:lstStyle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12" name="Текст 3"/>
          <p:cNvSpPr>
            <a:spLocks noGrp="1"/>
          </p:cNvSpPr>
          <p:nvPr>
            <p:ph type="body" sz="half" idx="13" hasCustomPrompt="1"/>
          </p:nvPr>
        </p:nvSpPr>
        <p:spPr>
          <a:xfrm>
            <a:off x="1303865" y="3365556"/>
            <a:ext cx="9592736" cy="444443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1024467" y="3959862"/>
            <a:ext cx="10151533" cy="679871"/>
          </a:xfrm>
        </p:spPr>
        <p:txBody>
          <a:bodyPr rtlCol="0"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fld id="{D86403EE-C9CA-43B5-BDF8-3B30FBEC95CA}" type="datetime1">
              <a:rPr lang="ru-RU" noProof="1" smtClean="0"/>
              <a:t>31.10.2022</a:t>
            </a:fld>
            <a:endParaRPr lang="ru-RU" noProof="1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ru-RU" noProof="1" dirty="0" smtClean="0"/>
              <a:t>‹#›</a:t>
            </a:fld>
            <a:endParaRPr lang="ru-RU" noProof="1"/>
          </a:p>
        </p:txBody>
      </p:sp>
      <p:sp>
        <p:nvSpPr>
          <p:cNvPr id="9" name="Надпись 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rtl="0"/>
            <a:r>
              <a:rPr lang="ru-RU" sz="8000" noProof="1">
                <a:solidFill>
                  <a:schemeClr val="tx1"/>
                </a:solidFill>
                <a:effectLst/>
              </a:rPr>
              <a:t>«</a:t>
            </a:r>
          </a:p>
        </p:txBody>
      </p:sp>
      <p:sp>
        <p:nvSpPr>
          <p:cNvPr id="10" name="Надпись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ru-RU" sz="8000" noProof="1">
                <a:solidFill>
                  <a:schemeClr val="tx1"/>
                </a:solidFill>
                <a:effectLst/>
              </a:rPr>
              <a:t>»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rtlCol="0" anchor="b"/>
          <a:lstStyle>
            <a:lvl1pPr algn="l">
              <a:defRPr sz="3200"/>
            </a:lvl1pPr>
          </a:lstStyle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1024467" y="3648315"/>
            <a:ext cx="10144654" cy="999885"/>
          </a:xfrm>
        </p:spPr>
        <p:txBody>
          <a:bodyPr rtlCol="0"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fld id="{C7A17412-9F10-48A5-995F-F995BC3F24BE}" type="datetime1">
              <a:rPr lang="ru-RU" noProof="1" smtClean="0"/>
              <a:t>31.10.2022</a:t>
            </a:fld>
            <a:endParaRPr lang="ru-RU" noProof="1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ru-RU" noProof="1" dirty="0" smtClean="0"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ойной столбе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 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 rtlCol="0"/>
          <a:lstStyle/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7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685800" y="2202080"/>
            <a:ext cx="3456432" cy="617320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8" name="Текст 3"/>
          <p:cNvSpPr>
            <a:spLocks noGrp="1"/>
          </p:cNvSpPr>
          <p:nvPr>
            <p:ph type="body" sz="half" idx="15" hasCustomPrompt="1"/>
          </p:nvPr>
        </p:nvSpPr>
        <p:spPr>
          <a:xfrm>
            <a:off x="685799" y="2904565"/>
            <a:ext cx="3456432" cy="3314132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4368800" y="2201333"/>
            <a:ext cx="3456432" cy="626534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10" name="Текст 3"/>
          <p:cNvSpPr>
            <a:spLocks noGrp="1"/>
          </p:cNvSpPr>
          <p:nvPr>
            <p:ph type="body" sz="half" idx="16" hasCustomPrompt="1"/>
          </p:nvPr>
        </p:nvSpPr>
        <p:spPr>
          <a:xfrm>
            <a:off x="4366858" y="2904067"/>
            <a:ext cx="3456432" cy="3314618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11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8051800" y="2192866"/>
            <a:ext cx="3456432" cy="626534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12" name="Текст 3"/>
          <p:cNvSpPr>
            <a:spLocks noGrp="1"/>
          </p:cNvSpPr>
          <p:nvPr>
            <p:ph type="body" sz="half" idx="17" hasCustomPrompt="1"/>
          </p:nvPr>
        </p:nvSpPr>
        <p:spPr>
          <a:xfrm>
            <a:off x="8051801" y="2904565"/>
            <a:ext cx="3456432" cy="3314132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0CF83A1-D7AC-4F33-8F13-3D5826F7F4BF}" type="datetime1">
              <a:rPr lang="ru-RU" noProof="1" smtClean="0"/>
              <a:t>31.10.2022</a:t>
            </a:fld>
            <a:endParaRPr lang="ru-RU" noProof="1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1" dirty="0" smtClean="0"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 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 rtlCol="0"/>
          <a:lstStyle/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19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688618" y="4191000"/>
            <a:ext cx="3451582" cy="682765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20" name="Рисунок 2"/>
          <p:cNvSpPr>
            <a:spLocks noGrp="1" noChangeAspect="1"/>
          </p:cNvSpPr>
          <p:nvPr>
            <p:ph type="pic" idx="15" hasCustomPrompt="1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 noProof="1"/>
              <a:t>Щелкните значок, чтобы добавить изображение</a:t>
            </a:r>
          </a:p>
        </p:txBody>
      </p:sp>
      <p:sp>
        <p:nvSpPr>
          <p:cNvPr id="21" name="Текст 3"/>
          <p:cNvSpPr>
            <a:spLocks noGrp="1"/>
          </p:cNvSpPr>
          <p:nvPr>
            <p:ph type="body" sz="half" idx="18" hasCustomPrompt="1"/>
          </p:nvPr>
        </p:nvSpPr>
        <p:spPr>
          <a:xfrm>
            <a:off x="688618" y="4873764"/>
            <a:ext cx="3451582" cy="1344921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22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4374263" y="4191000"/>
            <a:ext cx="3448935" cy="682765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23" name="Рисунок 2"/>
          <p:cNvSpPr>
            <a:spLocks noGrp="1" noChangeAspect="1"/>
          </p:cNvSpPr>
          <p:nvPr>
            <p:ph type="pic" idx="21" hasCustomPrompt="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 noProof="1"/>
              <a:t>Щелкните значок, чтобы добавить изображение</a:t>
            </a:r>
          </a:p>
        </p:txBody>
      </p:sp>
      <p:sp>
        <p:nvSpPr>
          <p:cNvPr id="24" name="Текст 3"/>
          <p:cNvSpPr>
            <a:spLocks noGrp="1"/>
          </p:cNvSpPr>
          <p:nvPr>
            <p:ph type="body" sz="half" idx="19" hasCustomPrompt="1"/>
          </p:nvPr>
        </p:nvSpPr>
        <p:spPr>
          <a:xfrm>
            <a:off x="4374264" y="4873763"/>
            <a:ext cx="3448935" cy="1344921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25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8049731" y="4191000"/>
            <a:ext cx="3456469" cy="682765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26" name="Рисунок 2"/>
          <p:cNvSpPr>
            <a:spLocks noGrp="1" noChangeAspect="1"/>
          </p:cNvSpPr>
          <p:nvPr>
            <p:ph type="pic" idx="22" hasCustomPrompt="1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 noProof="1"/>
              <a:t>Щелкните значок, чтобы добавить изображение</a:t>
            </a:r>
          </a:p>
        </p:txBody>
      </p:sp>
      <p:sp>
        <p:nvSpPr>
          <p:cNvPr id="27" name="Текст 3"/>
          <p:cNvSpPr>
            <a:spLocks noGrp="1"/>
          </p:cNvSpPr>
          <p:nvPr>
            <p:ph type="body" sz="half" idx="20" hasCustomPrompt="1"/>
          </p:nvPr>
        </p:nvSpPr>
        <p:spPr>
          <a:xfrm>
            <a:off x="8049731" y="4873761"/>
            <a:ext cx="3452445" cy="1344921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5B6212E-AA16-4076-B669-F7EBF9E27B56}" type="datetime1">
              <a:rPr lang="ru-RU" noProof="1" smtClean="0"/>
              <a:t>31.10.2022</a:t>
            </a:fld>
            <a:endParaRPr lang="ru-RU" noProof="1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1" dirty="0" smtClean="0"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>
          <a:xfrm>
            <a:off x="685800" y="2194559"/>
            <a:ext cx="10820400" cy="4024125"/>
          </a:xfrm>
        </p:spPr>
        <p:txBody>
          <a:bodyPr vert="eaVert"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98A3CB4-63E0-42FA-B506-E5D86E0945B1}" type="datetime1">
              <a:rPr lang="ru-RU" noProof="1" smtClean="0"/>
              <a:t>31.10.2022</a:t>
            </a:fld>
            <a:endParaRPr lang="ru-RU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1" dirty="0" smtClean="0"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Вертикальный заголовок 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 rtlCol="0"/>
          <a:lstStyle>
            <a:lvl1pPr algn="l">
              <a:defRPr/>
            </a:lvl1pPr>
          </a:lstStyle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>
          <a:xfrm>
            <a:off x="1024466" y="745067"/>
            <a:ext cx="8204201" cy="3903133"/>
          </a:xfrm>
        </p:spPr>
        <p:txBody>
          <a:bodyPr vert="eaVert"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fld id="{2EA8B877-EDF3-486E-B006-0AF3C2C1E078}" type="datetime1">
              <a:rPr lang="ru-RU" noProof="1" smtClean="0"/>
              <a:t>31.10.2022</a:t>
            </a:fld>
            <a:endParaRPr lang="ru-RU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ru-RU" noProof="1" dirty="0" smtClean="0"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B5B0317-E5ED-4357-88D7-8FEC4FC40737}" type="datetime1">
              <a:rPr lang="ru-RU" noProof="1" dirty="0" smtClean="0"/>
              <a:t>31.10.2022</a:t>
            </a:fld>
            <a:endParaRPr lang="ru-RU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1" dirty="0" smtClean="0"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rtlCol="0" anchor="b">
            <a:normAutofit/>
          </a:bodyPr>
          <a:lstStyle>
            <a:lvl1pPr algn="r">
              <a:defRPr sz="4000"/>
            </a:lvl1pPr>
          </a:lstStyle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1024467" y="3641725"/>
            <a:ext cx="10490200" cy="955675"/>
          </a:xfrm>
        </p:spPr>
        <p:txBody>
          <a:bodyPr rtlCol="0"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fld id="{54624045-5829-401A-8952-3E137170E9E7}" type="datetime1">
              <a:rPr lang="ru-RU" noProof="1" smtClean="0"/>
              <a:t>31.10.2022</a:t>
            </a:fld>
            <a:endParaRPr lang="ru-RU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ru-RU" noProof="1" dirty="0" smtClean="0"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 hasCustomPrompt="1"/>
          </p:nvPr>
        </p:nvSpPr>
        <p:spPr>
          <a:xfrm>
            <a:off x="685800" y="2194559"/>
            <a:ext cx="5334000" cy="4024125"/>
          </a:xfrm>
        </p:spPr>
        <p:txBody>
          <a:bodyPr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6172200" y="2194559"/>
            <a:ext cx="5334000" cy="4024125"/>
          </a:xfrm>
        </p:spPr>
        <p:txBody>
          <a:bodyPr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D4FADA9-5463-4CDF-992B-9C957FD35038}" type="datetime1">
              <a:rPr lang="ru-RU" noProof="1" smtClean="0"/>
              <a:t>31.10.2022</a:t>
            </a:fld>
            <a:endParaRPr lang="ru-RU" noProof="1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1" dirty="0" smtClean="0"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 rtlCol="0"/>
          <a:lstStyle/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914409" y="2183802"/>
            <a:ext cx="5079991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685800" y="3132666"/>
            <a:ext cx="5311775" cy="3086019"/>
          </a:xfrm>
        </p:spPr>
        <p:txBody>
          <a:bodyPr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6400800" y="2183802"/>
            <a:ext cx="5105400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6172200" y="3132666"/>
            <a:ext cx="5334000" cy="3086019"/>
          </a:xfrm>
        </p:spPr>
        <p:txBody>
          <a:bodyPr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C6053E5-CE77-4B0A-A996-3D69DFD23151}" type="datetime1">
              <a:rPr lang="ru-RU" noProof="1" smtClean="0"/>
              <a:t>31.10.2022</a:t>
            </a:fld>
            <a:endParaRPr lang="ru-RU" noProof="1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1" dirty="0" smtClean="0"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52FCE27-12E9-4404-9704-1BB5102602CD}" type="datetime1">
              <a:rPr lang="ru-RU" noProof="1" smtClean="0"/>
              <a:t>31.10.2022</a:t>
            </a:fld>
            <a:endParaRPr lang="ru-RU" noProof="1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1" dirty="0" smtClean="0"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3129710-43A9-4F30-BA02-7EE2CAEA4BC6}" type="datetime1">
              <a:rPr lang="ru-RU" noProof="1" smtClean="0"/>
              <a:t>31.10.2022</a:t>
            </a:fld>
            <a:endParaRPr lang="ru-RU" noProof="1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1" dirty="0" smtClean="0"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rtlCol="0" anchor="b"/>
          <a:lstStyle>
            <a:lvl1pPr algn="l">
              <a:defRPr sz="3200"/>
            </a:lvl1pPr>
          </a:lstStyle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995582" y="746759"/>
            <a:ext cx="6510618" cy="5471925"/>
          </a:xfrm>
        </p:spPr>
        <p:txBody>
          <a:bodyPr rtlCol="0" anchor="ctr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685800" y="3124199"/>
            <a:ext cx="4114800" cy="3094485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15DF9FE-35B1-4A99-AEAD-5154F2A21B19}" type="datetime1">
              <a:rPr lang="ru-RU" noProof="1" smtClean="0"/>
              <a:t>31.10.2022</a:t>
            </a:fld>
            <a:endParaRPr lang="ru-RU" noProof="1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1" dirty="0" smtClean="0"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rtlCol="0" anchor="b"/>
          <a:lstStyle>
            <a:lvl1pPr algn="l">
              <a:defRPr sz="3200"/>
            </a:lvl1pPr>
          </a:lstStyle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Рисунок 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7861238" y="751241"/>
            <a:ext cx="3644962" cy="5467443"/>
          </a:xfrm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1"/>
              <a:t>Щелкните значок, чтобы добавить изображение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685800" y="3124199"/>
            <a:ext cx="6873240" cy="3094485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AA07926-6E29-45C7-B611-777D382E4F94}" type="datetime1">
              <a:rPr lang="ru-RU" noProof="1" smtClean="0"/>
              <a:t>31.10.2022</a:t>
            </a:fld>
            <a:endParaRPr lang="ru-RU" noProof="1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1" dirty="0" smtClean="0"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1"/>
              <a:t>Стиль образца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CE5DCE4-5573-4F62-B866-31325C98D232}" type="datetime1">
              <a:rPr lang="ru-RU" noProof="1" dirty="0" smtClean="0"/>
              <a:t>31.10.2022</a:t>
            </a:fld>
            <a:endParaRPr lang="ru-RU" noProof="1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noProof="1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6D22F896-40B5-4ADD-8801-0D06FADFA095}" type="slidenum">
              <a:rPr lang="ru-RU" noProof="1" dirty="0" smtClean="0"/>
              <a:pPr/>
              <a:t>‹#›</a:t>
            </a:fld>
            <a:endParaRPr lang="ru-RU" noProof="1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100000">
              <a:schemeClr val="accent6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50496C6C-A85F-426B-9ED1-3444166CE4E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DE5CD8D-E704-46A1-BC3E-9A644A9FFD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821265"/>
            <a:ext cx="6853561" cy="5222117"/>
          </a:xfrm>
        </p:spPr>
        <p:txBody>
          <a:bodyPr rtlCol="0" anchor="ctr">
            <a:normAutofit/>
          </a:bodyPr>
          <a:lstStyle/>
          <a:p>
            <a:pPr algn="ctr"/>
            <a:r>
              <a:rPr lang="ru-RU" sz="5400" noProof="1">
                <a:latin typeface="Arial Black" panose="020B0A04020102020204" pitchFamily="34" charset="0"/>
                <a:ea typeface="Roboto Medium" panose="02000000000000000000" pitchFamily="2" charset="0"/>
                <a:cs typeface="Aharoni" panose="02010803020104030203" pitchFamily="2" charset="-79"/>
              </a:rPr>
              <a:t>Управление изменениями</a:t>
            </a:r>
            <a:br>
              <a:rPr lang="ru-RU" sz="5400" noProof="1">
                <a:latin typeface="Arial Black" panose="020B0A04020102020204" pitchFamily="34" charset="0"/>
                <a:ea typeface="Roboto Medium" panose="02000000000000000000" pitchFamily="2" charset="0"/>
                <a:cs typeface="Aharoni" panose="02010803020104030203" pitchFamily="2" charset="-79"/>
              </a:rPr>
            </a:br>
            <a:r>
              <a:rPr lang="ru-RU" sz="5400" noProof="1">
                <a:latin typeface="Arial Black" panose="020B0A04020102020204" pitchFamily="34" charset="0"/>
                <a:ea typeface="Roboto Medium" panose="02000000000000000000" pitchFamily="2" charset="0"/>
                <a:cs typeface="Aharoni" panose="02010803020104030203" pitchFamily="2" charset="-79"/>
              </a:rPr>
              <a:t>в культуре</a:t>
            </a:r>
            <a:br>
              <a:rPr lang="ru-RU" sz="5400" noProof="1">
                <a:latin typeface="Arial Black" panose="020B0A04020102020204" pitchFamily="34" charset="0"/>
                <a:ea typeface="Roboto Medium" panose="02000000000000000000" pitchFamily="2" charset="0"/>
                <a:cs typeface="Aharoni" panose="02010803020104030203" pitchFamily="2" charset="-79"/>
              </a:rPr>
            </a:br>
            <a:r>
              <a:rPr lang="ru-RU" sz="3600" i="1" noProof="1">
                <a:latin typeface="Arial Black" panose="020B0A04020102020204" pitchFamily="34" charset="0"/>
                <a:ea typeface="Roboto Medium" panose="02000000000000000000" pitchFamily="2" charset="0"/>
                <a:cs typeface="Aharoni" panose="02010803020104030203" pitchFamily="2" charset="-79"/>
              </a:rPr>
              <a:t>как часть культурной политики</a:t>
            </a: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="" xmlns:a16="http://schemas.microsoft.com/office/drawing/2014/main" id="{AD0EF22F-5D3C-4240-8C32-1B20803E5A8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7397108" y="1923563"/>
            <a:ext cx="0" cy="301752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E309A740-48C5-4AE5-879B-F567D3D7AC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97108" y="1197033"/>
            <a:ext cx="3930799" cy="3170781"/>
          </a:xfrm>
        </p:spPr>
        <p:txBody>
          <a:bodyPr rtlCol="0" anchor="ctr">
            <a:normAutofit/>
          </a:bodyPr>
          <a:lstStyle/>
          <a:p>
            <a:pPr rtl="0"/>
            <a:r>
              <a:rPr lang="ru-RU" b="1" noProof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Елена Юрьевна Котова</a:t>
            </a:r>
            <a:r>
              <a:rPr lang="ru-RU" noProof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заместитель</a:t>
            </a:r>
            <a:r>
              <a:rPr lang="en-US" noProof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/>
            </a:r>
            <a:br>
              <a:rPr lang="en-US" noProof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noProof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главы администрации </a:t>
            </a:r>
            <a:r>
              <a:rPr lang="ru-RU" noProof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Тихвинского района </a:t>
            </a:r>
            <a:r>
              <a:rPr lang="ru-RU" noProof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Ленинградской области</a:t>
            </a:r>
            <a:r>
              <a:rPr lang="en-US" noProof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/>
            </a:r>
            <a:br>
              <a:rPr lang="en-US" noProof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noProof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 социальным и общим вопросам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D912EF34-0253-41FD-9940-D8FBB7DE74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7545075" y="2187578"/>
            <a:ext cx="6857999" cy="248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6649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100000">
              <a:schemeClr val="accent6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A38A195E-584A-485A-BECD-66468900B94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/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840177A7-740C-43C7-8F2D-BD7067F12C9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Рисунок 11">
            <a:extLst>
              <a:ext uri="{FF2B5EF4-FFF2-40B4-BE49-F238E27FC236}">
                <a16:creationId xmlns="" xmlns:a16="http://schemas.microsoft.com/office/drawing/2014/main" id="{FF525AAA-82CE-4027-A26C-B0EFFD856F2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0000" y="539999"/>
            <a:ext cx="7920000" cy="4965856"/>
          </a:xfrm>
        </p:spPr>
        <p:txBody>
          <a:bodyPr vert="horz" lIns="91440" tIns="45720" rIns="91440" bIns="45720" rtlCol="0" anchor="t" anchorCtr="0">
            <a:noAutofit/>
          </a:bodyPr>
          <a:lstStyle/>
          <a:p>
            <a:pPr algn="l">
              <a:lnSpc>
                <a:spcPct val="100000"/>
              </a:lnSpc>
              <a:spcAft>
                <a:spcPts val="600"/>
              </a:spcAft>
            </a:pPr>
            <a:r>
              <a:rPr lang="ru-RU" sz="4800" cap="none" noProof="1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Мыслить как потребитель услуг </a:t>
            </a:r>
            <a:r>
              <a:rPr lang="ru-RU" sz="4800" cap="none" noProof="1" smtClean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культуры</a:t>
            </a:r>
            <a:br>
              <a:rPr lang="ru-RU" sz="4800" cap="none" noProof="1" smtClean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</a:br>
            <a:r>
              <a:rPr lang="en-US" sz="4800" cap="none" noProof="1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/>
            </a:r>
            <a:br>
              <a:rPr lang="en-US" sz="4800" cap="none" noProof="1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</a:br>
            <a:r>
              <a:rPr lang="ru-RU" sz="4800" cap="none" noProof="1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Человекоцентричный </a:t>
            </a:r>
            <a:r>
              <a:rPr lang="ru-RU" sz="4800" cap="none" noProof="1" smtClean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(клиентоцентричный) подход</a:t>
            </a:r>
            <a:r>
              <a:rPr lang="ru-RU" sz="4800" cap="none" noProof="1" smtClean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/>
            </a:r>
            <a:br>
              <a:rPr lang="ru-RU" sz="4800" cap="none" noProof="1" smtClean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</a:br>
            <a:r>
              <a:rPr lang="en-US" sz="4800" cap="none" noProof="1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/>
            </a:r>
            <a:br>
              <a:rPr lang="en-US" sz="4800" cap="none" noProof="1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</a:br>
            <a:r>
              <a:rPr lang="ru-RU" sz="4800" cap="none" noProof="1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Не интересы отрасли, а человек</a:t>
            </a:r>
            <a:r>
              <a:rPr lang="en-US" sz="4800" cap="none" noProof="1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/>
            </a:r>
            <a:br>
              <a:rPr lang="en-US" sz="4800" cap="none" noProof="1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</a:br>
            <a:r>
              <a:rPr lang="ru-RU" sz="4800" cap="none" noProof="1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и его культурные </a:t>
            </a:r>
            <a:r>
              <a:rPr lang="ru-RU" sz="4800" cap="none" noProof="1" smtClean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потребности</a:t>
            </a:r>
            <a:endParaRPr lang="ru-RU" sz="4800" cap="none" noProof="1"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2999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100000">
              <a:schemeClr val="accent6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A38A195E-584A-485A-BECD-66468900B94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/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840177A7-740C-43C7-8F2D-BD7067F12C9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Рисунок 11">
            <a:extLst>
              <a:ext uri="{FF2B5EF4-FFF2-40B4-BE49-F238E27FC236}">
                <a16:creationId xmlns="" xmlns:a16="http://schemas.microsoft.com/office/drawing/2014/main" id="{FF525AAA-82CE-4027-A26C-B0EFFD856F2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0000" y="539999"/>
            <a:ext cx="7920000" cy="4965856"/>
          </a:xfrm>
        </p:spPr>
        <p:txBody>
          <a:bodyPr vert="horz" lIns="91440" tIns="45720" rIns="91440" bIns="45720" rtlCol="0" anchor="t" anchorCtr="0">
            <a:noAutofit/>
          </a:bodyPr>
          <a:lstStyle/>
          <a:p>
            <a:pPr algn="l">
              <a:lnSpc>
                <a:spcPct val="100000"/>
              </a:lnSpc>
              <a:spcAft>
                <a:spcPts val="600"/>
              </a:spcAft>
            </a:pPr>
            <a:r>
              <a:rPr lang="ru-RU" sz="4800" cap="none" noProof="1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Финансирование результатов,</a:t>
            </a:r>
            <a:r>
              <a:rPr lang="en-US" sz="4800" cap="none" noProof="1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/>
            </a:r>
            <a:br>
              <a:rPr lang="en-US" sz="4800" cap="none" noProof="1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</a:br>
            <a:r>
              <a:rPr lang="ru-RU" sz="4800" cap="none" noProof="1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а не институций или </a:t>
            </a:r>
            <a:r>
              <a:rPr lang="ru-RU" sz="4800" cap="none" noProof="1" smtClean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процессов</a:t>
            </a:r>
            <a:br>
              <a:rPr lang="ru-RU" sz="4800" cap="none" noProof="1" smtClean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</a:br>
            <a:r>
              <a:rPr lang="ru-RU" sz="4800" cap="none" noProof="1" smtClean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/>
            </a:r>
            <a:br>
              <a:rPr lang="ru-RU" sz="4800" cap="none" noProof="1" smtClean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</a:br>
            <a:r>
              <a:rPr lang="ru-RU" sz="4800" cap="none" noProof="1" smtClean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Улучшение </a:t>
            </a:r>
            <a:r>
              <a:rPr lang="ru-RU" sz="4800" cap="none" noProof="1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инфраструктуры  автоматически не обеспечивает повышение качества услуг </a:t>
            </a:r>
            <a:r>
              <a:rPr lang="ru-RU" sz="4800" cap="none" noProof="1" smtClean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культуры</a:t>
            </a:r>
            <a:r>
              <a:rPr lang="en-US" sz="4800" cap="none" noProof="1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/>
            </a:r>
            <a:br>
              <a:rPr lang="en-US" sz="4800" cap="none" noProof="1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</a:br>
            <a:r>
              <a:rPr lang="ru-RU" sz="4800" cap="none" noProof="1" smtClean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 </a:t>
            </a:r>
            <a:endParaRPr lang="ru-RU" sz="4800" cap="none" noProof="1"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0139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100000">
              <a:schemeClr val="accent6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A38A195E-584A-485A-BECD-66468900B94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/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840177A7-740C-43C7-8F2D-BD7067F12C9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Рисунок 11">
            <a:extLst>
              <a:ext uri="{FF2B5EF4-FFF2-40B4-BE49-F238E27FC236}">
                <a16:creationId xmlns="" xmlns:a16="http://schemas.microsoft.com/office/drawing/2014/main" id="{FF525AAA-82CE-4027-A26C-B0EFFD856F2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0000" y="232756"/>
            <a:ext cx="7920000" cy="6325985"/>
          </a:xfrm>
        </p:spPr>
        <p:txBody>
          <a:bodyPr vert="horz" lIns="91440" tIns="45720" rIns="91440" bIns="45720" rtlCol="0" anchor="t" anchorCtr="0">
            <a:noAutofit/>
          </a:bodyPr>
          <a:lstStyle/>
          <a:p>
            <a:pPr algn="l">
              <a:lnSpc>
                <a:spcPct val="100000"/>
              </a:lnSpc>
              <a:spcAft>
                <a:spcPts val="600"/>
              </a:spcAft>
            </a:pPr>
            <a:r>
              <a:rPr lang="ru-RU" sz="3600" cap="none" noProof="1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Аудит культуры.</a:t>
            </a:r>
            <a:br>
              <a:rPr lang="ru-RU" sz="3600" cap="none" noProof="1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</a:br>
            <a:r>
              <a:rPr lang="ru-RU" sz="3600" cap="none" noProof="1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Копии копий: рынок культуры забит  «подделками» предшественников и самих себя.  Создавать и тут же запускать прототипы новых услуг, проектов, программ, команд, кластеров. Эксперимент – это развитие. </a:t>
            </a:r>
            <a:br>
              <a:rPr lang="ru-RU" sz="3600" cap="none" noProof="1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</a:br>
            <a:r>
              <a:rPr lang="ru-RU" sz="3600" cap="none" noProof="1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Чаще ходите на «рынок культуры»! (живем на страницах </a:t>
            </a:r>
            <a:r>
              <a:rPr lang="ru-RU" sz="3600" cap="none" noProof="1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конкурентов)</a:t>
            </a:r>
            <a:br>
              <a:rPr lang="ru-RU" sz="3600" cap="none" noProof="1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</a:br>
            <a:r>
              <a:rPr lang="ru-RU" sz="3600" cap="none" noProof="1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Осведомленность</a:t>
            </a:r>
            <a:r>
              <a:rPr lang="ru-RU" sz="3600" cap="none" noProof="1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, мониторинг среды, ловля трендов и </a:t>
            </a:r>
            <a:r>
              <a:rPr lang="ru-RU" sz="3600" cap="none" noProof="1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тенденций </a:t>
            </a:r>
            <a:endParaRPr lang="ru-RU" sz="3600" cap="none" noProof="1"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679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100000">
              <a:schemeClr val="accent6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A38A195E-584A-485A-BECD-66468900B94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/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840177A7-740C-43C7-8F2D-BD7067F12C9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Рисунок 11">
            <a:extLst>
              <a:ext uri="{FF2B5EF4-FFF2-40B4-BE49-F238E27FC236}">
                <a16:creationId xmlns="" xmlns:a16="http://schemas.microsoft.com/office/drawing/2014/main" id="{FF525AAA-82CE-4027-A26C-B0EFFD856F2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0000" y="539999"/>
            <a:ext cx="7920000" cy="4965856"/>
          </a:xfrm>
        </p:spPr>
        <p:txBody>
          <a:bodyPr vert="horz" lIns="91440" tIns="45720" rIns="91440" bIns="45720" rtlCol="0" anchor="t" anchorCtr="0">
            <a:noAutofit/>
          </a:bodyPr>
          <a:lstStyle/>
          <a:p>
            <a:pPr algn="l">
              <a:lnSpc>
                <a:spcPct val="100000"/>
              </a:lnSpc>
              <a:spcAft>
                <a:spcPts val="600"/>
              </a:spcAft>
            </a:pPr>
            <a:r>
              <a:rPr lang="ru-RU" sz="4800" cap="none" noProof="1" smtClean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Лидерство</a:t>
            </a:r>
            <a:br>
              <a:rPr lang="ru-RU" sz="4800" cap="none" noProof="1" smtClean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</a:br>
            <a:r>
              <a:rPr lang="ru-RU" sz="4800" cap="none" noProof="1" smtClean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Гении места</a:t>
            </a:r>
            <a:br>
              <a:rPr lang="ru-RU" sz="4800" cap="none" noProof="1" smtClean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</a:br>
            <a:r>
              <a:rPr lang="ru-RU" sz="4800" cap="none" noProof="1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/>
            </a:r>
            <a:br>
              <a:rPr lang="ru-RU" sz="4800" cap="none" noProof="1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</a:br>
            <a:r>
              <a:rPr lang="ru-RU" sz="4800" cap="none" noProof="1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Растущие </a:t>
            </a:r>
            <a:r>
              <a:rPr lang="ru-RU" sz="4800" cap="none" noProof="1" smtClean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проекты</a:t>
            </a:r>
            <a:r>
              <a:rPr lang="ru-RU" sz="4800" cap="none" noProof="1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/>
            </a:r>
            <a:br>
              <a:rPr lang="ru-RU" sz="4800" cap="none" noProof="1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</a:br>
            <a:r>
              <a:rPr lang="ru-RU" sz="4800" cap="none" noProof="1" smtClean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Проекты-бренды</a:t>
            </a:r>
            <a:br>
              <a:rPr lang="ru-RU" sz="4800" cap="none" noProof="1" smtClean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</a:br>
            <a:r>
              <a:rPr lang="ru-RU" sz="4800" cap="none" noProof="1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/>
            </a:r>
            <a:br>
              <a:rPr lang="ru-RU" sz="4800" cap="none" noProof="1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</a:br>
            <a:r>
              <a:rPr lang="ru-RU" sz="4800" cap="none" noProof="1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Маркетинг </a:t>
            </a:r>
            <a:r>
              <a:rPr lang="ru-RU" sz="4800" cap="none" noProof="1" smtClean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места </a:t>
            </a:r>
            <a:endParaRPr lang="ru-RU" sz="4800" cap="none" noProof="1"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383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100000">
              <a:schemeClr val="accent6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A38A195E-584A-485A-BECD-66468900B94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/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840177A7-740C-43C7-8F2D-BD7067F12C9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Рисунок 11">
            <a:extLst>
              <a:ext uri="{FF2B5EF4-FFF2-40B4-BE49-F238E27FC236}">
                <a16:creationId xmlns="" xmlns:a16="http://schemas.microsoft.com/office/drawing/2014/main" id="{FF525AAA-82CE-4027-A26C-B0EFFD856F2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0000" y="539999"/>
            <a:ext cx="7920000" cy="4965856"/>
          </a:xfrm>
        </p:spPr>
        <p:txBody>
          <a:bodyPr vert="horz" lIns="91440" tIns="45720" rIns="91440" bIns="45720" rtlCol="0" anchor="t" anchorCtr="0">
            <a:noAutofit/>
          </a:bodyPr>
          <a:lstStyle/>
          <a:p>
            <a:pPr algn="l">
              <a:lnSpc>
                <a:spcPct val="100000"/>
              </a:lnSpc>
              <a:spcAft>
                <a:spcPts val="600"/>
              </a:spcAft>
            </a:pPr>
            <a:r>
              <a:rPr lang="ru-RU" sz="4800" cap="none" noProof="1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Возможно ли статистическое измерение культуры</a:t>
            </a:r>
            <a:r>
              <a:rPr lang="ru-RU" sz="4800" cap="none" noProof="1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?</a:t>
            </a:r>
            <a:br>
              <a:rPr lang="ru-RU" sz="4800" cap="none" noProof="1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</a:br>
            <a:r>
              <a:rPr lang="en-US" sz="4800" cap="none" noProof="1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/>
            </a:r>
            <a:br>
              <a:rPr lang="en-US" sz="4800" cap="none" noProof="1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</a:br>
            <a:r>
              <a:rPr lang="ru-RU" sz="4800" cap="none" noProof="1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Отложенный и накопительный </a:t>
            </a:r>
            <a:r>
              <a:rPr lang="ru-RU" sz="4800" cap="none" noProof="1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эффекты </a:t>
            </a:r>
            <a:r>
              <a:rPr lang="ru-RU" sz="4800" cap="none" noProof="1" smtClean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нацпроектов </a:t>
            </a:r>
            <a:endParaRPr lang="ru-RU" sz="4800" cap="none" noProof="1"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3297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100000">
              <a:schemeClr val="accent6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A38A195E-584A-485A-BECD-66468900B94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/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840177A7-740C-43C7-8F2D-BD7067F12C9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Рисунок 11">
            <a:extLst>
              <a:ext uri="{FF2B5EF4-FFF2-40B4-BE49-F238E27FC236}">
                <a16:creationId xmlns="" xmlns:a16="http://schemas.microsoft.com/office/drawing/2014/main" id="{FF525AAA-82CE-4027-A26C-B0EFFD856F2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0000" y="539999"/>
            <a:ext cx="7920000" cy="4965856"/>
          </a:xfrm>
        </p:spPr>
        <p:txBody>
          <a:bodyPr vert="horz" lIns="91440" tIns="45720" rIns="91440" bIns="45720" rtlCol="0" anchor="t" anchorCtr="0">
            <a:noAutofit/>
          </a:bodyPr>
          <a:lstStyle/>
          <a:p>
            <a:pPr algn="l">
              <a:lnSpc>
                <a:spcPct val="100000"/>
              </a:lnSpc>
              <a:spcAft>
                <a:spcPts val="600"/>
              </a:spcAft>
            </a:pPr>
            <a:r>
              <a:rPr lang="ru-RU" cap="none" noProof="1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Строить новые системы управления под актуальные </a:t>
            </a:r>
            <a:r>
              <a:rPr lang="ru-RU" cap="none" noProof="1" smtClean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задачи, комбинировать </a:t>
            </a:r>
            <a:r>
              <a:rPr lang="ru-RU" cap="none" noProof="1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эти системы </a:t>
            </a:r>
            <a:r>
              <a:rPr lang="ru-RU" cap="none" noProof="1" smtClean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 </a:t>
            </a:r>
            <a:br>
              <a:rPr lang="ru-RU" cap="none" noProof="1" smtClean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</a:br>
            <a:r>
              <a:rPr lang="ru-RU" cap="none" noProof="1" smtClean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Двигаться </a:t>
            </a:r>
            <a:r>
              <a:rPr lang="ru-RU" cap="none" noProof="1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активней изменений, нивелируя тиранию случая. </a:t>
            </a:r>
            <a:r>
              <a:rPr lang="ru-RU" cap="none" noProof="1" smtClean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Эволюционировать. Менять </a:t>
            </a:r>
            <a:r>
              <a:rPr lang="ru-RU" cap="none" noProof="1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себя, а значит – менять свою команду.</a:t>
            </a:r>
            <a:br>
              <a:rPr lang="ru-RU" cap="none" noProof="1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</a:br>
            <a:r>
              <a:rPr lang="ru-RU" cap="none" noProof="1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Банк изменений, стратегий, инициатив, инноваций, диссеминация передового опыта. </a:t>
            </a:r>
          </a:p>
        </p:txBody>
      </p:sp>
    </p:spTree>
    <p:extLst>
      <p:ext uri="{BB962C8B-B14F-4D97-AF65-F5344CB8AC3E}">
        <p14:creationId xmlns:p14="http://schemas.microsoft.com/office/powerpoint/2010/main" val="11774220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100000">
              <a:schemeClr val="accent6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A38A195E-584A-485A-BECD-66468900B94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/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840177A7-740C-43C7-8F2D-BD7067F12C9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Рисунок 11">
            <a:extLst>
              <a:ext uri="{FF2B5EF4-FFF2-40B4-BE49-F238E27FC236}">
                <a16:creationId xmlns="" xmlns:a16="http://schemas.microsoft.com/office/drawing/2014/main" id="{FF525AAA-82CE-4027-A26C-B0EFFD856F2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0000" y="539999"/>
            <a:ext cx="7920000" cy="4965856"/>
          </a:xfrm>
        </p:spPr>
        <p:txBody>
          <a:bodyPr vert="horz" lIns="91440" tIns="45720" rIns="91440" bIns="45720" rtlCol="0" anchor="t" anchorCtr="0">
            <a:noAutofit/>
          </a:bodyPr>
          <a:lstStyle/>
          <a:p>
            <a:pPr algn="l">
              <a:lnSpc>
                <a:spcPct val="100000"/>
              </a:lnSpc>
              <a:spcAft>
                <a:spcPts val="600"/>
              </a:spcAft>
            </a:pPr>
            <a:r>
              <a:rPr lang="ru-RU" sz="3600" b="1" i="1" cap="none" noProof="1" smtClean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/>
            </a:r>
            <a:br>
              <a:rPr lang="ru-RU" sz="3600" b="1" i="1" cap="none" noProof="1" smtClean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</a:br>
            <a:r>
              <a:rPr lang="ru-RU" sz="3600" b="1" i="1" cap="none" noProof="1" smtClean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А вас возьмут в будущее</a:t>
            </a:r>
            <a:r>
              <a:rPr lang="ru-RU" sz="3600" b="1" i="1" cap="none" noProof="1" smtClean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?!</a:t>
            </a:r>
            <a:r>
              <a:rPr lang="ru-RU" sz="3600" b="1" i="1" cap="none" noProof="1" smtClean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/>
            </a:r>
            <a:br>
              <a:rPr lang="ru-RU" sz="3600" b="1" i="1" cap="none" noProof="1" smtClean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</a:br>
            <a:r>
              <a:rPr lang="ru-RU" sz="3600" b="1" i="1" cap="none" noProof="1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/>
            </a:r>
            <a:br>
              <a:rPr lang="ru-RU" sz="3600" b="1" i="1" cap="none" noProof="1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</a:br>
            <a:r>
              <a:rPr lang="ru-RU" sz="3600" b="1" i="1" cap="none" noProof="1" smtClean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/>
            </a:r>
            <a:br>
              <a:rPr lang="ru-RU" sz="3600" b="1" i="1" cap="none" noProof="1" smtClean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</a:br>
            <a:r>
              <a:rPr lang="ru-RU" sz="3600" b="1" i="1" cap="none" noProof="1" smtClean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«Вы </a:t>
            </a:r>
            <a:r>
              <a:rPr lang="ru-RU" sz="3600" b="1" i="1" cap="none" noProof="1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не обязаны меняться. Выживание – дело добровольное» </a:t>
            </a:r>
            <a:r>
              <a:rPr lang="ru-RU" sz="3600" b="1" i="1" cap="none" noProof="1" smtClean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/>
            </a:r>
            <a:br>
              <a:rPr lang="ru-RU" sz="3600" b="1" i="1" cap="none" noProof="1" smtClean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</a:br>
            <a:r>
              <a:rPr lang="ru-RU" sz="3600" b="1" i="1" cap="none" noProof="1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 </a:t>
            </a:r>
            <a:r>
              <a:rPr lang="ru-RU" sz="3600" b="1" i="1" cap="none" noProof="1" smtClean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                            Уильм </a:t>
            </a:r>
            <a:r>
              <a:rPr lang="ru-RU" sz="3600" b="1" i="1" cap="none" noProof="1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Эдвардс Деминг</a:t>
            </a:r>
          </a:p>
        </p:txBody>
      </p:sp>
    </p:spTree>
    <p:extLst>
      <p:ext uri="{BB962C8B-B14F-4D97-AF65-F5344CB8AC3E}">
        <p14:creationId xmlns:p14="http://schemas.microsoft.com/office/powerpoint/2010/main" val="40086307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100000">
              <a:schemeClr val="accent6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A38A195E-584A-485A-BECD-66468900B94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/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840177A7-740C-43C7-8F2D-BD7067F12C9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Рисунок 11">
            <a:extLst>
              <a:ext uri="{FF2B5EF4-FFF2-40B4-BE49-F238E27FC236}">
                <a16:creationId xmlns="" xmlns:a16="http://schemas.microsoft.com/office/drawing/2014/main" id="{FF525AAA-82CE-4027-A26C-B0EFFD856F2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9535" y="539999"/>
            <a:ext cx="8330465" cy="4965856"/>
          </a:xfrm>
        </p:spPr>
        <p:txBody>
          <a:bodyPr vert="horz" lIns="91440" tIns="45720" rIns="91440" bIns="45720" rtlCol="0" anchor="t" anchorCtr="0">
            <a:noAutofit/>
          </a:bodyPr>
          <a:lstStyle/>
          <a:p>
            <a:pPr algn="l">
              <a:lnSpc>
                <a:spcPct val="100000"/>
              </a:lnSpc>
              <a:spcAft>
                <a:spcPts val="600"/>
              </a:spcAft>
            </a:pPr>
            <a:r>
              <a:rPr lang="ru-RU" sz="3200" b="1" cap="none" noProof="1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Больше об этом:</a:t>
            </a:r>
            <a:br>
              <a:rPr lang="ru-RU" sz="3200" b="1" cap="none" noProof="1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</a:br>
            <a:r>
              <a:rPr lang="ru-RU" sz="2800" cap="none" noProof="1" smtClean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Джон </a:t>
            </a:r>
            <a:r>
              <a:rPr lang="ru-RU" sz="2800" cap="none" noProof="1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Коттер. Впереди перемен: как успешно провести организационные преобразования</a:t>
            </a:r>
            <a:br>
              <a:rPr lang="ru-RU" sz="2800" cap="none" noProof="1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</a:br>
            <a:r>
              <a:rPr lang="ru-RU" sz="2800" cap="none" noProof="1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Курт </a:t>
            </a:r>
            <a:r>
              <a:rPr lang="ru-RU" sz="2800" cap="none" noProof="1" smtClean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Левин. </a:t>
            </a:r>
            <a:r>
              <a:rPr lang="ru-RU" sz="2800" cap="none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Теория поля в социальных </a:t>
            </a:r>
            <a:r>
              <a:rPr lang="ru-RU" sz="2800" cap="none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науках</a:t>
            </a:r>
            <a:r>
              <a:rPr lang="ru-RU" sz="2800" cap="none" noProof="1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/>
            </a:r>
            <a:br>
              <a:rPr lang="ru-RU" sz="2800" cap="none" noProof="1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</a:br>
            <a:r>
              <a:rPr lang="ru-RU" sz="2800" cap="none" noProof="1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Абраам </a:t>
            </a:r>
            <a:r>
              <a:rPr lang="ru-RU" sz="2800" cap="none" noProof="1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Моль. </a:t>
            </a:r>
            <a:r>
              <a:rPr lang="ru-RU" sz="2800" cap="none" noProof="1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Социодинамика </a:t>
            </a:r>
            <a:r>
              <a:rPr lang="ru-RU" sz="2800" cap="none" noProof="1" smtClean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культуры</a:t>
            </a:r>
            <a:br>
              <a:rPr lang="ru-RU" sz="2800" cap="none" noProof="1" smtClean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</a:br>
            <a:r>
              <a:rPr lang="ru-RU" sz="2800" cap="none" noProof="1" smtClean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   </a:t>
            </a:r>
            <a:r>
              <a:rPr lang="ru-RU" sz="2800" cap="none" noProof="1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/>
            </a:r>
            <a:br>
              <a:rPr lang="ru-RU" sz="2800" cap="none" noProof="1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</a:br>
            <a:r>
              <a:rPr lang="ru-RU" sz="2800" cap="none" noProof="1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Астафьева </a:t>
            </a:r>
            <a:r>
              <a:rPr lang="ru-RU" sz="2800" cap="none" noProof="1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О.Н.</a:t>
            </a:r>
            <a:r>
              <a:rPr lang="ru-RU" sz="2800" cap="none" noProof="1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 </a:t>
            </a:r>
            <a:r>
              <a:rPr lang="ru-RU" sz="2800" cap="none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Культурная политика: теоретическое понятие и управленческая деятельность </a:t>
            </a:r>
            <a:br>
              <a:rPr lang="ru-RU" sz="2800" cap="none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</a:br>
            <a:r>
              <a:rPr lang="ru-RU" sz="2800" cap="none" noProof="1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Малыгина </a:t>
            </a:r>
            <a:r>
              <a:rPr lang="ru-RU" sz="2800" cap="none" noProof="1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И.В. </a:t>
            </a:r>
            <a:r>
              <a:rPr lang="ru-RU" sz="2800" cap="none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Человек в ценностно-символическом пространстве культуры: контексты и </a:t>
            </a:r>
            <a:r>
              <a:rPr lang="ru-RU" sz="2800" cap="none" dirty="0" smtClean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тексты</a:t>
            </a:r>
            <a:r>
              <a:rPr lang="ru-RU" sz="2800" cap="none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/>
            </a:r>
            <a:br>
              <a:rPr lang="ru-RU" sz="2800" cap="none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</a:br>
            <a:r>
              <a:rPr lang="ru-RU" sz="2800" cap="none" noProof="1" smtClean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Абанкина </a:t>
            </a:r>
            <a:r>
              <a:rPr lang="ru-RU" sz="2800" cap="none" noProof="1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Т.В., </a:t>
            </a:r>
            <a:r>
              <a:rPr lang="ru-RU" sz="2800" cap="none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Деркачев П.В</a:t>
            </a:r>
            <a:r>
              <a:rPr lang="ru-RU" sz="2800" cap="none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.</a:t>
            </a:r>
            <a:r>
              <a:rPr lang="ru-RU" sz="2800" cap="none" noProof="1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 </a:t>
            </a:r>
            <a:r>
              <a:rPr lang="ru-RU" sz="2800" cap="none" dirty="0" smtClean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Стратегии повышения эффективности использования объектов культурного наследия  </a:t>
            </a:r>
            <a:endParaRPr lang="ru-RU" sz="2800" cap="none" noProof="1"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0075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100000">
              <a:schemeClr val="accent6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A38A195E-584A-485A-BECD-66468900B94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/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840177A7-740C-43C7-8F2D-BD7067F12C9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Рисунок 11">
            <a:extLst>
              <a:ext uri="{FF2B5EF4-FFF2-40B4-BE49-F238E27FC236}">
                <a16:creationId xmlns="" xmlns:a16="http://schemas.microsoft.com/office/drawing/2014/main" id="{FF525AAA-82CE-4027-A26C-B0EFFD856F2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0000" y="539999"/>
            <a:ext cx="7920000" cy="4965856"/>
          </a:xfrm>
        </p:spPr>
        <p:txBody>
          <a:bodyPr vert="horz" lIns="91440" tIns="45720" rIns="91440" bIns="45720" rtlCol="0" anchor="t" anchorCtr="0">
            <a:noAutofit/>
          </a:bodyPr>
          <a:lstStyle/>
          <a:p>
            <a:pPr algn="l">
              <a:lnSpc>
                <a:spcPct val="100000"/>
              </a:lnSpc>
              <a:spcAft>
                <a:spcPts val="600"/>
              </a:spcAft>
            </a:pPr>
            <a:r>
              <a:rPr lang="ru-RU" sz="3200" b="1" cap="none" noProof="1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Чуть меньше об этом: </a:t>
            </a:r>
            <a:r>
              <a:rPr lang="ru-RU" sz="3200" cap="none" noProof="1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/>
            </a:r>
            <a:br>
              <a:rPr lang="ru-RU" sz="3200" cap="none" noProof="1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</a:br>
            <a:r>
              <a:rPr lang="ru-RU" sz="2800" cap="none" noProof="1" smtClean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Котова Е.Ю. </a:t>
            </a:r>
            <a:r>
              <a:rPr lang="ru-RU" sz="2800" cap="none" noProof="1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О культуре будущего</a:t>
            </a:r>
            <a:br>
              <a:rPr lang="ru-RU" sz="2800" cap="none" noProof="1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</a:br>
            <a:r>
              <a:rPr lang="ru-RU" sz="2800" cap="none" noProof="1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и будущем культуры, сб. Искусство. Педагогика. Культура. 2018 г. </a:t>
            </a:r>
            <a:r>
              <a:rPr lang="ru-RU" sz="2800" cap="none" noProof="1" smtClean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/>
            </a:r>
            <a:br>
              <a:rPr lang="ru-RU" sz="2800" cap="none" noProof="1" smtClean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</a:br>
            <a:r>
              <a:rPr lang="ru-RU" sz="2800" cap="none" noProof="1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/>
            </a:r>
            <a:br>
              <a:rPr lang="ru-RU" sz="2800" cap="none" noProof="1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</a:br>
            <a:r>
              <a:rPr lang="ru-RU" sz="2800" cap="none" noProof="1" smtClean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Котова Е.Ю.  </a:t>
            </a:r>
            <a:r>
              <a:rPr lang="ru-RU" sz="2800" cap="none" noProof="1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От эталона к культурной трансляции (к 220-летию со дня рождения А.С. Пушкина</a:t>
            </a:r>
            <a:r>
              <a:rPr lang="ru-RU" sz="2800" cap="none" noProof="1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), сб. Искусство. Педагогика. Культура</a:t>
            </a:r>
            <a:r>
              <a:rPr lang="ru-RU" sz="2800" cap="none" noProof="1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. </a:t>
            </a:r>
            <a:r>
              <a:rPr lang="ru-RU" sz="2800" cap="none" noProof="1" smtClean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2019 </a:t>
            </a:r>
            <a:r>
              <a:rPr lang="ru-RU" sz="2800" cap="none" noProof="1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г</a:t>
            </a:r>
            <a:r>
              <a:rPr lang="ru-RU" sz="2800" cap="none" noProof="1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. </a:t>
            </a:r>
            <a:r>
              <a:rPr lang="ru-RU" sz="2800" cap="none" noProof="1" smtClean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/>
            </a:r>
            <a:br>
              <a:rPr lang="ru-RU" sz="2800" cap="none" noProof="1" smtClean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</a:br>
            <a:r>
              <a:rPr lang="ru-RU" sz="2800" cap="none" noProof="1" smtClean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/>
            </a:r>
            <a:br>
              <a:rPr lang="ru-RU" sz="2800" cap="none" noProof="1" smtClean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</a:br>
            <a:r>
              <a:rPr lang="ru-RU" sz="2800" cap="none" noProof="1" smtClean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Котова </a:t>
            </a:r>
            <a:r>
              <a:rPr lang="ru-RU" sz="2800" cap="none" noProof="1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Е.Ю. </a:t>
            </a:r>
            <a:r>
              <a:rPr lang="ru-RU" sz="2800" cap="none" noProof="1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Потенциал культурных индустрий в реализации государственной культурной политики, Вестник СПбГИК № 1 (42) 2020 г</a:t>
            </a:r>
            <a:r>
              <a:rPr lang="ru-RU" sz="3200" cap="none" noProof="1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821445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100000">
              <a:schemeClr val="accent6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A38A195E-584A-485A-BECD-66468900B94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/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840177A7-740C-43C7-8F2D-BD7067F12C9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Рисунок 11">
            <a:extLst>
              <a:ext uri="{FF2B5EF4-FFF2-40B4-BE49-F238E27FC236}">
                <a16:creationId xmlns="" xmlns:a16="http://schemas.microsoft.com/office/drawing/2014/main" id="{FF525AAA-82CE-4027-A26C-B0EFFD856F2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0000" y="539999"/>
            <a:ext cx="7920000" cy="4965856"/>
          </a:xfrm>
        </p:spPr>
        <p:txBody>
          <a:bodyPr vert="horz" lIns="91440" tIns="45720" rIns="91440" bIns="45720" rtlCol="0" anchor="t" anchorCtr="0">
            <a:noAutofit/>
          </a:bodyPr>
          <a:lstStyle/>
          <a:p>
            <a:pPr algn="l">
              <a:lnSpc>
                <a:spcPct val="100000"/>
              </a:lnSpc>
              <a:spcAft>
                <a:spcPts val="600"/>
              </a:spcAft>
            </a:pPr>
            <a:r>
              <a:rPr lang="ru-RU" sz="2800" cap="none" noProof="1" smtClean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Котова Е.Ю. Управление </a:t>
            </a:r>
            <a:r>
              <a:rPr lang="ru-RU" sz="2800" cap="none" noProof="1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развитием культурных индустрий в современной социальной парадигме, Вестник МГУКИ  </a:t>
            </a:r>
            <a:r>
              <a:rPr lang="ru-RU" sz="2800" cap="none" noProof="1" smtClean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№4 </a:t>
            </a:r>
            <a:r>
              <a:rPr lang="ru-RU" sz="2800" cap="none" noProof="1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(102) 2021г. </a:t>
            </a:r>
            <a:r>
              <a:rPr lang="ru-RU" sz="2800" cap="none" noProof="1" smtClean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/>
            </a:r>
            <a:br>
              <a:rPr lang="ru-RU" sz="2800" cap="none" noProof="1" smtClean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</a:br>
            <a:r>
              <a:rPr lang="ru-RU" sz="2800" cap="none" noProof="1" smtClean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 </a:t>
            </a:r>
            <a:r>
              <a:rPr lang="ru-RU" sz="2800" cap="none" noProof="1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/>
            </a:r>
            <a:br>
              <a:rPr lang="ru-RU" sz="2800" cap="none" noProof="1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</a:br>
            <a:r>
              <a:rPr lang="ru-RU" sz="2800" cap="none" noProof="1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Котова Е.Ю. Картирование культурных индустрий региона как современная гуманитарная технология в реализации культурной политики, </a:t>
            </a:r>
            <a:r>
              <a:rPr lang="ru-RU" sz="2800" cap="none" noProof="1" smtClean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СПб, 2022</a:t>
            </a:r>
            <a:br>
              <a:rPr lang="ru-RU" sz="2800" cap="none" noProof="1" smtClean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</a:br>
            <a:r>
              <a:rPr lang="ru-RU" sz="2800" cap="none" noProof="1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/>
            </a:r>
            <a:br>
              <a:rPr lang="ru-RU" sz="2800" cap="none" noProof="1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</a:br>
            <a:r>
              <a:rPr lang="ru-RU" sz="2800" cap="none" noProof="1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Котова Е.Ю. Культура малого города как драйвер развития </a:t>
            </a:r>
            <a:r>
              <a:rPr lang="ru-RU" sz="2800" cap="none" noProof="1" smtClean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территории, Всероссийская научно-практическая конференция, Котлас, 2022</a:t>
            </a:r>
            <a:r>
              <a:rPr lang="ru-RU" sz="2800" cap="none" noProof="1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/>
            </a:r>
            <a:br>
              <a:rPr lang="ru-RU" sz="2800" cap="none" noProof="1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</a:br>
            <a:r>
              <a:rPr lang="ru-RU" sz="2800" cap="none" noProof="1" smtClean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и другие </a:t>
            </a:r>
            <a:endParaRPr lang="ru-RU" sz="2800" cap="none" noProof="1"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8806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100000">
              <a:schemeClr val="accent6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A38A195E-584A-485A-BECD-66468900B94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/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840177A7-740C-43C7-8F2D-BD7067F12C9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Рисунок 11">
            <a:extLst>
              <a:ext uri="{FF2B5EF4-FFF2-40B4-BE49-F238E27FC236}">
                <a16:creationId xmlns="" xmlns:a16="http://schemas.microsoft.com/office/drawing/2014/main" id="{FF525AAA-82CE-4027-A26C-B0EFFD856F2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0000" y="540000"/>
            <a:ext cx="7920000" cy="1620000"/>
          </a:xfrm>
        </p:spPr>
        <p:txBody>
          <a:bodyPr rtlCol="0" anchor="t" anchorCtr="0">
            <a:noAutofit/>
          </a:bodyPr>
          <a:lstStyle/>
          <a:p>
            <a:pPr algn="l"/>
            <a:r>
              <a:rPr lang="ru-RU" sz="4800" cap="none" noProof="1" smtClean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/>
            </a:r>
            <a:br>
              <a:rPr lang="ru-RU" sz="4800" cap="none" noProof="1" smtClean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</a:br>
            <a:r>
              <a:rPr lang="ru-RU" sz="4800" cap="none" noProof="1" smtClean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Культура </a:t>
            </a:r>
            <a:r>
              <a:rPr lang="ru-RU" sz="4800" cap="none" noProof="1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как сохранение достижений  цивилизации</a:t>
            </a:r>
            <a:r>
              <a:rPr lang="en-US" sz="4800" cap="none" noProof="1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/>
            </a:r>
            <a:br>
              <a:rPr lang="en-US" sz="4800" cap="none" noProof="1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</a:br>
            <a:r>
              <a:rPr lang="ru-RU" sz="4800" cap="none" noProof="1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и создание небывалого </a:t>
            </a:r>
            <a:r>
              <a:rPr lang="ru-RU" sz="4800" cap="none" noProof="1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ранее</a:t>
            </a:r>
            <a:r>
              <a:rPr lang="ru-RU" sz="4800" cap="none" noProof="1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/>
            </a:r>
            <a:br>
              <a:rPr lang="ru-RU" sz="4800" cap="none" noProof="1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</a:br>
            <a:r>
              <a:rPr lang="ru-RU" sz="4800" cap="none" noProof="1" smtClean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/>
            </a:r>
            <a:br>
              <a:rPr lang="ru-RU" sz="4800" cap="none" noProof="1" smtClean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</a:br>
            <a:r>
              <a:rPr lang="ru-RU" sz="4800" cap="none" noProof="1" smtClean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Культура </a:t>
            </a:r>
            <a:r>
              <a:rPr lang="ru-RU" sz="4800" cap="none" noProof="1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как область управления</a:t>
            </a:r>
            <a:endParaRPr lang="ru-RU" sz="4800" cap="none" noProof="1"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F541FAF-730D-47FE-9638-C05616C31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6487" y="6858000"/>
            <a:ext cx="7622771" cy="124690"/>
          </a:xfrm>
        </p:spPr>
        <p:txBody>
          <a:bodyPr rtlCol="0">
            <a:normAutofit fontScale="25000" lnSpcReduction="20000"/>
          </a:bodyPr>
          <a:lstStyle/>
          <a:p>
            <a:pPr marL="0" indent="0" rtl="0">
              <a:lnSpc>
                <a:spcPct val="100000"/>
              </a:lnSpc>
              <a:buNone/>
            </a:pPr>
            <a:endParaRPr lang="ru-RU" sz="2000" noProof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233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100000">
              <a:schemeClr val="accent6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A38A195E-584A-485A-BECD-66468900B94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/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840177A7-740C-43C7-8F2D-BD7067F12C9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Рисунок 11">
            <a:extLst>
              <a:ext uri="{FF2B5EF4-FFF2-40B4-BE49-F238E27FC236}">
                <a16:creationId xmlns="" xmlns:a16="http://schemas.microsoft.com/office/drawing/2014/main" id="{FF525AAA-82CE-4027-A26C-B0EFFD856F2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0000" y="539999"/>
            <a:ext cx="7920000" cy="4965856"/>
          </a:xfrm>
        </p:spPr>
        <p:txBody>
          <a:bodyPr vert="horz" lIns="91440" tIns="45720" rIns="91440" bIns="45720" rtlCol="0" anchor="t" anchorCtr="0">
            <a:noAutofit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ru-RU" sz="3200" cap="none" noProof="1" smtClean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Контакты:</a:t>
            </a:r>
            <a:br>
              <a:rPr lang="ru-RU" sz="3200" cap="none" noProof="1" smtClean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</a:br>
            <a:r>
              <a:rPr lang="ru-RU" sz="3200" cap="none" noProof="1" smtClean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Котова Елена Юрьевна</a:t>
            </a:r>
            <a:br>
              <a:rPr lang="ru-RU" sz="3200" cap="none" noProof="1" smtClean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</a:br>
            <a:r>
              <a:rPr lang="ru-RU" sz="3200" cap="none" noProof="1" smtClean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/>
            </a:r>
            <a:br>
              <a:rPr lang="ru-RU" sz="3200" cap="none" noProof="1" smtClean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</a:br>
            <a:r>
              <a:rPr lang="ru-RU" b="1" cap="none" noProof="1" smtClean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+7</a:t>
            </a:r>
            <a:r>
              <a:rPr lang="en-US" b="1" cap="none" noProof="1" smtClean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 </a:t>
            </a:r>
            <a:r>
              <a:rPr lang="ru-RU" b="1" cap="none" noProof="1" smtClean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921</a:t>
            </a:r>
            <a:r>
              <a:rPr lang="en-US" b="1" cap="none" noProof="1" smtClean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 </a:t>
            </a:r>
            <a:r>
              <a:rPr lang="ru-RU" b="1" cap="none" noProof="1" smtClean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360</a:t>
            </a:r>
            <a:r>
              <a:rPr lang="en-US" b="1" cap="none" noProof="1" smtClean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 </a:t>
            </a:r>
            <a:r>
              <a:rPr lang="ru-RU" b="1" cap="none" noProof="1" smtClean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25</a:t>
            </a:r>
            <a:r>
              <a:rPr lang="en-US" b="1" cap="none" noProof="1" smtClean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 </a:t>
            </a:r>
            <a:r>
              <a:rPr lang="ru-RU" b="1" cap="none" noProof="1" smtClean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58</a:t>
            </a:r>
            <a:br>
              <a:rPr lang="ru-RU" b="1" cap="none" noProof="1" smtClean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</a:br>
            <a:r>
              <a:rPr lang="ru-RU" sz="3200" cap="none" noProof="1" smtClean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/>
            </a:r>
            <a:br>
              <a:rPr lang="ru-RU" sz="3200" cap="none" noProof="1" smtClean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</a:br>
            <a:r>
              <a:rPr lang="ru-RU" sz="3200" cap="none" noProof="1" smtClean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/>
            </a:r>
            <a:br>
              <a:rPr lang="ru-RU" sz="3200" cap="none" noProof="1" smtClean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</a:br>
            <a:r>
              <a:rPr lang="en-US" b="1" cap="none" noProof="1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@cats1313</a:t>
            </a:r>
            <a:br>
              <a:rPr lang="en-US" b="1" cap="none" noProof="1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</a:br>
            <a:r>
              <a:rPr lang="en-US" sz="3200" cap="none" noProof="1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/>
            </a:r>
            <a:br>
              <a:rPr lang="en-US" sz="3200" cap="none" noProof="1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</a:br>
            <a:r>
              <a:rPr lang="ru-RU" sz="3200" cap="none" noProof="1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/>
            </a:r>
            <a:br>
              <a:rPr lang="ru-RU" sz="3200" cap="none" noProof="1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</a:br>
            <a:r>
              <a:rPr lang="ru-RU" cap="none" noProof="1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Благодарю за </a:t>
            </a:r>
            <a:r>
              <a:rPr lang="ru-RU" cap="none" noProof="1" smtClean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внимание</a:t>
            </a:r>
            <a:r>
              <a:rPr lang="en-US" cap="none" noProof="1" smtClean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!</a:t>
            </a:r>
            <a:endParaRPr lang="ru-RU" sz="3200" cap="none" noProof="1"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pic>
        <p:nvPicPr>
          <p:cNvPr id="1026" name="Picture 2" descr="C:\Users\kom-48-2\Desktop\телефон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453" y="1512916"/>
            <a:ext cx="1356012" cy="1356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om-48-2\Desktop\телеграмм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440" y="3136756"/>
            <a:ext cx="1576560" cy="157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42409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100000">
              <a:schemeClr val="accent6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A38A195E-584A-485A-BECD-66468900B94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/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840177A7-740C-43C7-8F2D-BD7067F12C9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Рисунок 11">
            <a:extLst>
              <a:ext uri="{FF2B5EF4-FFF2-40B4-BE49-F238E27FC236}">
                <a16:creationId xmlns="" xmlns:a16="http://schemas.microsoft.com/office/drawing/2014/main" id="{FF525AAA-82CE-4027-A26C-B0EFFD856F2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9999" y="540000"/>
            <a:ext cx="7920000" cy="1979464"/>
          </a:xfrm>
        </p:spPr>
        <p:txBody>
          <a:bodyPr vert="horz" lIns="91440" tIns="45720" rIns="91440" bIns="45720" rtlCol="0" anchor="t" anchorCtr="0">
            <a:noAutofit/>
          </a:bodyPr>
          <a:lstStyle/>
          <a:p>
            <a:pPr algn="l"/>
            <a:r>
              <a:rPr lang="ru-RU" sz="4800" cap="none" noProof="1" smtClean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/>
            </a:r>
            <a:br>
              <a:rPr lang="ru-RU" sz="4800" cap="none" noProof="1" smtClean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</a:br>
            <a:r>
              <a:rPr lang="ru-RU" sz="4800" cap="none" noProof="1" smtClean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Культура</a:t>
            </a:r>
            <a:r>
              <a:rPr lang="ru-RU" sz="4800" cap="none" noProof="1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: отражая или создавая реальность? </a:t>
            </a:r>
            <a:r>
              <a:rPr lang="ru-RU" sz="4800" cap="none" noProof="1" smtClean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/>
            </a:r>
            <a:br>
              <a:rPr lang="ru-RU" sz="4800" cap="none" noProof="1" smtClean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</a:br>
            <a:r>
              <a:rPr lang="ru-RU" sz="4800" cap="none" noProof="1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/>
            </a:r>
            <a:br>
              <a:rPr lang="ru-RU" sz="4800" cap="none" noProof="1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</a:br>
            <a:r>
              <a:rPr lang="ru-RU" sz="4800" cap="none" noProof="1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Нет никакой культуры вне контекста.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F541FAF-730D-47FE-9638-C05616C31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5868" y="6932815"/>
            <a:ext cx="7188715" cy="99752"/>
          </a:xfrm>
        </p:spPr>
        <p:txBody>
          <a:bodyPr rtlCol="0">
            <a:normAutofit fontScale="25000" lnSpcReduction="20000"/>
          </a:bodyPr>
          <a:lstStyle/>
          <a:p>
            <a:pPr marL="0" indent="0" rtl="0">
              <a:lnSpc>
                <a:spcPct val="100000"/>
              </a:lnSpc>
              <a:buNone/>
            </a:pPr>
            <a:endParaRPr lang="ru-RU" sz="2000" noProof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9012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100000">
              <a:schemeClr val="accent6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A38A195E-584A-485A-BECD-66468900B94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/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840177A7-740C-43C7-8F2D-BD7067F12C9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Рисунок 11">
            <a:extLst>
              <a:ext uri="{FF2B5EF4-FFF2-40B4-BE49-F238E27FC236}">
                <a16:creationId xmlns="" xmlns:a16="http://schemas.microsoft.com/office/drawing/2014/main" id="{FF525AAA-82CE-4027-A26C-B0EFFD856F2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0000" y="539999"/>
            <a:ext cx="7920000" cy="4343286"/>
          </a:xfrm>
        </p:spPr>
        <p:txBody>
          <a:bodyPr vert="horz" lIns="91440" tIns="45720" rIns="91440" bIns="45720" rtlCol="0" anchor="t" anchorCtr="0">
            <a:noAutofit/>
          </a:bodyPr>
          <a:lstStyle/>
          <a:p>
            <a:pPr algn="l">
              <a:lnSpc>
                <a:spcPct val="100000"/>
              </a:lnSpc>
              <a:spcAft>
                <a:spcPts val="600"/>
              </a:spcAft>
            </a:pPr>
            <a:r>
              <a:rPr lang="ru-RU" sz="4800" cap="none" noProof="1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Стратегий устойчивого развития больше нет</a:t>
            </a:r>
            <a:r>
              <a:rPr lang="ru-RU" sz="4800" cap="none" noProof="1" smtClean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!</a:t>
            </a:r>
            <a:br>
              <a:rPr lang="ru-RU" sz="4800" cap="none" noProof="1" smtClean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</a:br>
            <a:r>
              <a:rPr lang="ru-RU" sz="4800" cap="none" noProof="1" smtClean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 </a:t>
            </a:r>
            <a:r>
              <a:rPr lang="ru-RU" sz="4800" cap="none" noProof="1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/>
            </a:r>
            <a:br>
              <a:rPr lang="ru-RU" sz="4800" cap="none" noProof="1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</a:br>
            <a:r>
              <a:rPr lang="ru-RU" sz="4800" cap="none" noProof="1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Нужно принять </a:t>
            </a:r>
            <a:r>
              <a:rPr lang="ru-RU" sz="4800" cap="none" noProof="1" smtClean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неопределенность</a:t>
            </a:r>
            <a:br>
              <a:rPr lang="ru-RU" sz="4800" cap="none" noProof="1" smtClean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</a:br>
            <a:r>
              <a:rPr lang="ru-RU" sz="4800" cap="none" noProof="1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/>
            </a:r>
            <a:br>
              <a:rPr lang="ru-RU" sz="4800" cap="none" noProof="1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</a:br>
            <a:r>
              <a:rPr lang="ru-RU" sz="4800" cap="none" noProof="1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Горизонты культурной политики</a:t>
            </a:r>
            <a:br>
              <a:rPr lang="ru-RU" sz="4800" cap="none" noProof="1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</a:br>
            <a:r>
              <a:rPr lang="ru-RU" sz="4800" cap="none" noProof="1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в ситуации </a:t>
            </a:r>
            <a:r>
              <a:rPr lang="ru-RU" sz="4800" cap="none" noProof="1" smtClean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неопределенности </a:t>
            </a:r>
            <a:endParaRPr lang="ru-RU" sz="4800" cap="none" noProof="1"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4884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100000">
              <a:schemeClr val="accent6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A38A195E-584A-485A-BECD-66468900B94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/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840177A7-740C-43C7-8F2D-BD7067F12C9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Рисунок 11">
            <a:extLst>
              <a:ext uri="{FF2B5EF4-FFF2-40B4-BE49-F238E27FC236}">
                <a16:creationId xmlns="" xmlns:a16="http://schemas.microsoft.com/office/drawing/2014/main" id="{FF525AAA-82CE-4027-A26C-B0EFFD856F2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0000" y="539999"/>
            <a:ext cx="7920000" cy="4965856"/>
          </a:xfrm>
        </p:spPr>
        <p:txBody>
          <a:bodyPr vert="horz" lIns="91440" tIns="45720" rIns="91440" bIns="45720" rtlCol="0" anchor="t" anchorCtr="0">
            <a:noAutofit/>
          </a:bodyPr>
          <a:lstStyle/>
          <a:p>
            <a:pPr algn="l">
              <a:lnSpc>
                <a:spcPct val="100000"/>
              </a:lnSpc>
              <a:spcAft>
                <a:spcPts val="600"/>
              </a:spcAft>
            </a:pPr>
            <a:r>
              <a:rPr lang="ru-RU" sz="4400" cap="none" noProof="1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Переход из текущего состояния</a:t>
            </a:r>
            <a:br>
              <a:rPr lang="ru-RU" sz="4400" cap="none" noProof="1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</a:br>
            <a:r>
              <a:rPr lang="ru-RU" sz="4400" cap="none" noProof="1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в желаемое – это управление </a:t>
            </a:r>
            <a:r>
              <a:rPr lang="ru-RU" sz="4400" cap="none" noProof="1" smtClean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изменениями.</a:t>
            </a:r>
            <a:r>
              <a:rPr lang="ru-RU" sz="4400" cap="none" noProof="1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/>
            </a:r>
            <a:br>
              <a:rPr lang="ru-RU" sz="4400" cap="none" noProof="1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</a:br>
            <a:r>
              <a:rPr lang="ru-RU" sz="4400" cap="none" noProof="1" smtClean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/>
            </a:r>
            <a:br>
              <a:rPr lang="ru-RU" sz="4400" cap="none" noProof="1" smtClean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</a:br>
            <a:r>
              <a:rPr lang="ru-RU" sz="4400" cap="none" noProof="1" smtClean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Вредность </a:t>
            </a:r>
            <a:r>
              <a:rPr lang="ru-RU" sz="4400" cap="none" noProof="1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«регулярного» </a:t>
            </a:r>
            <a:r>
              <a:rPr lang="ru-RU" sz="4400" cap="none" noProof="1" smtClean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менеджмента.</a:t>
            </a:r>
            <a:br>
              <a:rPr lang="ru-RU" sz="4400" cap="none" noProof="1" smtClean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</a:br>
            <a:r>
              <a:rPr lang="ru-RU" sz="4400" cap="none" noProof="1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/>
            </a:r>
            <a:br>
              <a:rPr lang="ru-RU" sz="4400" cap="none" noProof="1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</a:br>
            <a:r>
              <a:rPr lang="ru-RU" sz="4400" cap="none" noProof="1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Сложившиеся иерархии - причина торможения </a:t>
            </a:r>
            <a:r>
              <a:rPr lang="ru-RU" sz="4400" cap="none" noProof="1" smtClean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перемен.</a:t>
            </a:r>
            <a:r>
              <a:rPr lang="ru-RU" sz="4400" cap="none" noProof="1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/>
            </a:r>
            <a:br>
              <a:rPr lang="ru-RU" sz="4400" cap="none" noProof="1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</a:br>
            <a:endParaRPr lang="ru-RU" sz="4400" cap="none" noProof="1"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3475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100000">
              <a:schemeClr val="accent6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A38A195E-584A-485A-BECD-66468900B94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/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840177A7-740C-43C7-8F2D-BD7067F12C9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Рисунок 11">
            <a:extLst>
              <a:ext uri="{FF2B5EF4-FFF2-40B4-BE49-F238E27FC236}">
                <a16:creationId xmlns="" xmlns:a16="http://schemas.microsoft.com/office/drawing/2014/main" id="{FF525AAA-82CE-4027-A26C-B0EFFD856F2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0000" y="539999"/>
            <a:ext cx="7920000" cy="4965856"/>
          </a:xfrm>
        </p:spPr>
        <p:txBody>
          <a:bodyPr vert="horz" lIns="91440" tIns="45720" rIns="91440" bIns="45720" rtlCol="0" anchor="t" anchorCtr="0">
            <a:noAutofit/>
          </a:bodyPr>
          <a:lstStyle/>
          <a:p>
            <a:pPr algn="l">
              <a:lnSpc>
                <a:spcPct val="100000"/>
              </a:lnSpc>
              <a:spcAft>
                <a:spcPts val="600"/>
              </a:spcAft>
            </a:pPr>
            <a:r>
              <a:rPr lang="ru-RU" sz="4800" cap="none" noProof="1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Будущее за скоростью</a:t>
            </a:r>
            <a:br>
              <a:rPr lang="ru-RU" sz="4800" cap="none" noProof="1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</a:br>
            <a:r>
              <a:rPr lang="ru-RU" sz="4800" cap="none" noProof="1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и гибкостью </a:t>
            </a:r>
            <a:r>
              <a:rPr lang="ru-RU" sz="4800" cap="none" noProof="1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/>
            </a:r>
            <a:br>
              <a:rPr lang="ru-RU" sz="4800" cap="none" noProof="1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</a:br>
            <a:r>
              <a:rPr lang="ru-RU" sz="4800" cap="none" noProof="1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/>
            </a:r>
            <a:br>
              <a:rPr lang="ru-RU" sz="4800" cap="none" noProof="1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</a:br>
            <a:r>
              <a:rPr lang="ru-RU" sz="4800" cap="none" noProof="1" smtClean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Новые </a:t>
            </a:r>
            <a:r>
              <a:rPr lang="ru-RU" sz="4800" cap="none" noProof="1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пространства </a:t>
            </a:r>
            <a:r>
              <a:rPr lang="ru-RU" sz="4800" cap="none" noProof="1" smtClean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культуры</a:t>
            </a:r>
            <a:br>
              <a:rPr lang="ru-RU" sz="4800" cap="none" noProof="1" smtClean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</a:br>
            <a:r>
              <a:rPr lang="ru-RU" sz="4800" cap="none" noProof="1" smtClean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/>
            </a:r>
            <a:br>
              <a:rPr lang="ru-RU" sz="4800" cap="none" noProof="1" smtClean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</a:br>
            <a:r>
              <a:rPr lang="ru-RU" sz="4800" cap="none" noProof="1" smtClean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Культура </a:t>
            </a:r>
            <a:r>
              <a:rPr lang="ru-RU" sz="4800" cap="none" noProof="1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– область </a:t>
            </a:r>
            <a:r>
              <a:rPr lang="ru-RU" sz="4800" cap="none" noProof="1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высоких </a:t>
            </a:r>
            <a:r>
              <a:rPr lang="ru-RU" sz="4800" cap="none" noProof="1" smtClean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технологий </a:t>
            </a:r>
            <a:endParaRPr lang="ru-RU" sz="4800" cap="none" noProof="1"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7484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100000">
              <a:schemeClr val="accent6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A38A195E-584A-485A-BECD-66468900B94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/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840177A7-740C-43C7-8F2D-BD7067F12C9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Рисунок 11">
            <a:extLst>
              <a:ext uri="{FF2B5EF4-FFF2-40B4-BE49-F238E27FC236}">
                <a16:creationId xmlns="" xmlns:a16="http://schemas.microsoft.com/office/drawing/2014/main" id="{FF525AAA-82CE-4027-A26C-B0EFFD856F2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0000" y="539999"/>
            <a:ext cx="7920000" cy="4965856"/>
          </a:xfrm>
        </p:spPr>
        <p:txBody>
          <a:bodyPr vert="horz" lIns="91440" tIns="45720" rIns="91440" bIns="45720" rtlCol="0" anchor="t" anchorCtr="0">
            <a:noAutofit/>
          </a:bodyPr>
          <a:lstStyle/>
          <a:p>
            <a:pPr algn="l">
              <a:lnSpc>
                <a:spcPct val="100000"/>
              </a:lnSpc>
              <a:spcAft>
                <a:spcPts val="600"/>
              </a:spcAft>
            </a:pPr>
            <a:r>
              <a:rPr lang="ru-RU" sz="4800" cap="none" noProof="1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Меняться </a:t>
            </a:r>
            <a:r>
              <a:rPr lang="ru-RU" sz="4800" cap="none" noProof="1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и </a:t>
            </a:r>
            <a:r>
              <a:rPr lang="ru-RU" sz="4800" cap="none" noProof="1" smtClean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менять</a:t>
            </a:r>
            <a:br>
              <a:rPr lang="ru-RU" sz="4800" cap="none" noProof="1" smtClean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</a:br>
            <a:r>
              <a:rPr lang="ru-RU" sz="4800" cap="none" noProof="1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/>
            </a:r>
            <a:br>
              <a:rPr lang="ru-RU" sz="4800" cap="none" noProof="1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</a:br>
            <a:r>
              <a:rPr lang="ru-RU" sz="4800" cap="none" noProof="1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Успех </a:t>
            </a:r>
            <a:r>
              <a:rPr lang="ru-RU" sz="4800" cap="none" noProof="1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= </a:t>
            </a:r>
            <a:r>
              <a:rPr lang="ru-RU" sz="4800" cap="none" noProof="1" smtClean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Успеть</a:t>
            </a:r>
            <a:br>
              <a:rPr lang="ru-RU" sz="4800" cap="none" noProof="1" smtClean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</a:br>
            <a:r>
              <a:rPr lang="ru-RU" sz="4800" cap="none" noProof="1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/>
            </a:r>
            <a:br>
              <a:rPr lang="ru-RU" sz="4800" cap="none" noProof="1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</a:br>
            <a:r>
              <a:rPr lang="ru-RU" sz="4800" cap="none" noProof="1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Успевать за </a:t>
            </a:r>
            <a:r>
              <a:rPr lang="ru-RU" sz="4800" cap="none" noProof="1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скоростью </a:t>
            </a:r>
            <a:r>
              <a:rPr lang="ru-RU" sz="4800" cap="none" noProof="1" smtClean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переме</a:t>
            </a:r>
            <a:r>
              <a:rPr lang="ru-RU" sz="3600" cap="none" noProof="1" smtClean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Н</a:t>
            </a:r>
            <a:endParaRPr lang="ru-RU" sz="3600" cap="none" noProof="1"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4132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100000">
              <a:schemeClr val="accent6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A38A195E-584A-485A-BECD-66468900B94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/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840177A7-740C-43C7-8F2D-BD7067F12C9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Рисунок 11">
            <a:extLst>
              <a:ext uri="{FF2B5EF4-FFF2-40B4-BE49-F238E27FC236}">
                <a16:creationId xmlns="" xmlns:a16="http://schemas.microsoft.com/office/drawing/2014/main" id="{FF525AAA-82CE-4027-A26C-B0EFFD856F2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0000" y="539999"/>
            <a:ext cx="7920000" cy="4965856"/>
          </a:xfrm>
        </p:spPr>
        <p:txBody>
          <a:bodyPr vert="horz" lIns="91440" tIns="45720" rIns="91440" bIns="45720" rtlCol="0" anchor="t" anchorCtr="0">
            <a:noAutofit/>
          </a:bodyPr>
          <a:lstStyle/>
          <a:p>
            <a:pPr algn="l">
              <a:lnSpc>
                <a:spcPct val="100000"/>
              </a:lnSpc>
              <a:spcAft>
                <a:spcPts val="600"/>
              </a:spcAft>
            </a:pPr>
            <a:r>
              <a:rPr lang="ru-RU" sz="4800" cap="none" noProof="1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Трансформация </a:t>
            </a:r>
            <a:r>
              <a:rPr lang="ru-RU" sz="4800" cap="none" noProof="1" smtClean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институтов</a:t>
            </a:r>
            <a:br>
              <a:rPr lang="ru-RU" sz="4800" cap="none" noProof="1" smtClean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</a:br>
            <a:r>
              <a:rPr lang="ru-RU" sz="4800" cap="none" noProof="1" smtClean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/>
            </a:r>
            <a:br>
              <a:rPr lang="ru-RU" sz="4800" cap="none" noProof="1" smtClean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</a:br>
            <a:r>
              <a:rPr lang="ru-RU" sz="4800" cap="none" noProof="1" smtClean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Изменение </a:t>
            </a:r>
            <a:r>
              <a:rPr lang="ru-RU" sz="4800" cap="none" noProof="1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культурного </a:t>
            </a:r>
            <a:r>
              <a:rPr lang="ru-RU" sz="4800" cap="none" noProof="1" smtClean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ландшафта, методов, форм работы </a:t>
            </a:r>
            <a:endParaRPr lang="ru-RU" sz="4800" cap="none" noProof="1"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219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100000">
              <a:schemeClr val="accent6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A38A195E-584A-485A-BECD-66468900B94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/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840177A7-740C-43C7-8F2D-BD7067F12C9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Рисунок 11">
            <a:extLst>
              <a:ext uri="{FF2B5EF4-FFF2-40B4-BE49-F238E27FC236}">
                <a16:creationId xmlns="" xmlns:a16="http://schemas.microsoft.com/office/drawing/2014/main" id="{FF525AAA-82CE-4027-A26C-B0EFFD856F2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0000" y="539999"/>
            <a:ext cx="7920000" cy="4965856"/>
          </a:xfrm>
        </p:spPr>
        <p:txBody>
          <a:bodyPr vert="horz" lIns="91440" tIns="45720" rIns="91440" bIns="45720" rtlCol="0" anchor="t" anchorCtr="0">
            <a:noAutofit/>
          </a:bodyPr>
          <a:lstStyle/>
          <a:p>
            <a:pPr algn="l">
              <a:lnSpc>
                <a:spcPct val="100000"/>
              </a:lnSpc>
              <a:spcAft>
                <a:spcPts val="600"/>
              </a:spcAft>
            </a:pPr>
            <a:r>
              <a:rPr lang="ru-RU" sz="4800" cap="none" noProof="1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Мыслить социокультурными </a:t>
            </a:r>
            <a:r>
              <a:rPr lang="ru-RU" sz="4800" cap="none" noProof="1" smtClean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системами</a:t>
            </a:r>
            <a:br>
              <a:rPr lang="ru-RU" sz="4800" cap="none" noProof="1" smtClean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</a:br>
            <a:r>
              <a:rPr lang="en-US" sz="4800" cap="none" noProof="1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/>
            </a:r>
            <a:br>
              <a:rPr lang="en-US" sz="4800" cap="none" noProof="1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</a:br>
            <a:r>
              <a:rPr lang="ru-RU" sz="4800" cap="none" noProof="1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Общество как глобальная нейросеть </a:t>
            </a:r>
            <a:r>
              <a:rPr lang="ru-RU" sz="4800" cap="none" noProof="1" smtClean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будущего</a:t>
            </a:r>
            <a:br>
              <a:rPr lang="ru-RU" sz="4800" cap="none" noProof="1" smtClean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</a:br>
            <a:r>
              <a:rPr lang="en-US" sz="4800" cap="none" noProof="1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/>
            </a:r>
            <a:br>
              <a:rPr lang="en-US" sz="4800" cap="none" noProof="1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</a:br>
            <a:r>
              <a:rPr lang="ru-RU" sz="4800" cap="none" noProof="1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Культура как консолидирующий </a:t>
            </a:r>
            <a:r>
              <a:rPr lang="ru-RU" sz="4800" cap="none" noProof="1" smtClean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фактор</a:t>
            </a:r>
            <a:endParaRPr lang="ru-RU" sz="4800" cap="none" noProof="1"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0871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ед самолета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_36806588_TF67670762.potx" id="{C8C6B627-7FAF-4B79-AE4A-A92F1F3AC7AA}" vid="{CF93F24D-E366-4425-96B9-C99B86611775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B96CC85-5758-41C0-8EFD-737AFB6912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710EE66-8707-456F-8F2E-091D581CB030}">
  <ds:schemaRefs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16c05727-aa75-4e4a-9b5f-8a80a1165891"/>
    <ds:schemaRef ds:uri="71af3243-3dd4-4a8d-8c0d-dd76da1f02a5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10BEB954-4024-4CCF-A9D6-4C00FDC028D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След самолета</Template>
  <TotalTime>221</TotalTime>
  <Words>109</Words>
  <Application>Microsoft Office PowerPoint</Application>
  <PresentationFormat>Произвольный</PresentationFormat>
  <Paragraphs>41</Paragraphs>
  <Slides>20</Slides>
  <Notes>20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След самолета</vt:lpstr>
      <vt:lpstr>Управление изменениями в культуре как часть культурной политики</vt:lpstr>
      <vt:lpstr> Культура как сохранение достижений  цивилизации и создание небывалого ранее  Культура как область управления</vt:lpstr>
      <vt:lpstr> Культура: отражая или создавая реальность?   Нет никакой культуры вне контекста. </vt:lpstr>
      <vt:lpstr>Стратегий устойчивого развития больше нет!   Нужно принять неопределенность  Горизонты культурной политики в ситуации неопределенности </vt:lpstr>
      <vt:lpstr>Переход из текущего состояния в желаемое – это управление изменениями.  Вредность «регулярного» менеджмента.  Сложившиеся иерархии - причина торможения перемен. </vt:lpstr>
      <vt:lpstr>Будущее за скоростью и гибкостью   Новые пространства культуры  Культура – область высоких технологий </vt:lpstr>
      <vt:lpstr>Меняться и менять  Успех = Успеть  Успевать за скоростью перемеН</vt:lpstr>
      <vt:lpstr>Трансформация институтов  Изменение культурного ландшафта, методов, форм работы </vt:lpstr>
      <vt:lpstr>Мыслить социокультурными системами  Общество как глобальная нейросеть будущего  Культура как консолидирующий фактор</vt:lpstr>
      <vt:lpstr>Мыслить как потребитель услуг культуры  Человекоцентричный (клиентоцентричный) подход  Не интересы отрасли, а человек и его культурные потребности</vt:lpstr>
      <vt:lpstr>Финансирование результатов, а не институций или процессов  Улучшение инфраструктуры  автоматически не обеспечивает повышение качества услуг культуры  </vt:lpstr>
      <vt:lpstr>Аудит культуры. Копии копий: рынок культуры забит  «подделками» предшественников и самих себя.  Создавать и тут же запускать прототипы новых услуг, проектов, программ, команд, кластеров. Эксперимент – это развитие.  Чаще ходите на «рынок культуры»! (живем на страницах конкурентов) Осведомленность, мониторинг среды, ловля трендов и тенденций </vt:lpstr>
      <vt:lpstr>Лидерство Гении места  Растущие проекты Проекты-бренды  Маркетинг места </vt:lpstr>
      <vt:lpstr>Возможно ли статистическое измерение культуры?  Отложенный и накопительный эффекты нацпроектов </vt:lpstr>
      <vt:lpstr>Строить новые системы управления под актуальные задачи, комбинировать эти системы   Двигаться активней изменений, нивелируя тиранию случая. Эволюционировать. Менять себя, а значит – менять свою команду. Банк изменений, стратегий, инициатив, инноваций, диссеминация передового опыта. </vt:lpstr>
      <vt:lpstr> А вас возьмут в будущее?!   «Вы не обязаны меняться. Выживание – дело добровольное»                               Уильм Эдвардс Деминг</vt:lpstr>
      <vt:lpstr>Больше об этом: Джон Коттер. Впереди перемен: как успешно провести организационные преобразования Курт Левин. Теория поля в социальных науках Абраам Моль. Социодинамика культуры     Астафьева О.Н. Культурная политика: теоретическое понятие и управленческая деятельность  Малыгина И.В. Человек в ценностно-символическом пространстве культуры: контексты и тексты Абанкина Т.В., Деркачев П.В. Стратегии повышения эффективности использования объектов культурного наследия  </vt:lpstr>
      <vt:lpstr>Чуть меньше об этом:  Котова Е.Ю. О культуре будущего и будущем культуры, сб. Искусство. Педагогика. Культура. 2018 г.   Котова Е.Ю.  От эталона к культурной трансляции (к 220-летию со дня рождения А.С. Пушкина), сб. Искусство. Педагогика. Культура. 2019 г.   Котова Е.Ю. Потенциал культурных индустрий в реализации государственной культурной политики, Вестник СПбГИК № 1 (42) 2020 г. </vt:lpstr>
      <vt:lpstr>Котова Е.Ю. Управление развитием культурных индустрий в современной социальной парадигме, Вестник МГУКИ  №4 (102) 2021г.    Котова Е.Ю. Картирование культурных индустрий региона как современная гуманитарная технология в реализации культурной политики, СПб, 2022  Котова Е.Ю. Культура малого города как драйвер развития территории, Всероссийская научно-практическая конференция, Котлас, 2022 и другие </vt:lpstr>
      <vt:lpstr>Контакты: Котова Елена Юрьевна  +7 921 360 25 58   @cats1313   Благодарю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Управление изменениями в культуре как часть культурной политики</dc:title>
  <dc:creator>Мельников Александр Геннадьевич</dc:creator>
  <cp:lastModifiedBy>Гребешкова Ирина Владимировна</cp:lastModifiedBy>
  <cp:revision>19</cp:revision>
  <dcterms:created xsi:type="dcterms:W3CDTF">2022-10-27T07:57:44Z</dcterms:created>
  <dcterms:modified xsi:type="dcterms:W3CDTF">2022-10-31T15:41:32Z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